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3"/>
  </p:notesMasterIdLst>
  <p:sldIdLst>
    <p:sldId id="291" r:id="rId2"/>
    <p:sldId id="281" r:id="rId3"/>
    <p:sldId id="283" r:id="rId4"/>
    <p:sldId id="282" r:id="rId5"/>
    <p:sldId id="284" r:id="rId6"/>
    <p:sldId id="286" r:id="rId7"/>
    <p:sldId id="287" r:id="rId8"/>
    <p:sldId id="288" r:id="rId9"/>
    <p:sldId id="289" r:id="rId10"/>
    <p:sldId id="290" r:id="rId11"/>
    <p:sldId id="280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0"/>
    <a:srgbClr val="008AD7"/>
    <a:srgbClr val="0084CE"/>
    <a:srgbClr val="007DC3"/>
    <a:srgbClr val="0076B8"/>
    <a:srgbClr val="404040"/>
    <a:srgbClr val="333333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94660"/>
  </p:normalViewPr>
  <p:slideViewPr>
    <p:cSldViewPr>
      <p:cViewPr varScale="1">
        <p:scale>
          <a:sx n="127" d="100"/>
          <a:sy n="127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1EF5-F901-40BC-86D7-4C288BD2E6A0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0FDA-CA81-4CB3-BCB4-E64D382CE9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08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8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522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3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5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3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6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2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45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7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E258-E227-4048-9999-3E8F1565CE8E}" type="datetimeFigureOut">
              <a:rPr lang="es-MX" smtClean="0"/>
              <a:pPr/>
              <a:t>08/03/22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8316-84B8-4E3E-9CC8-92A533C9546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0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BD TEAM fondo negro 25%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487" y="1269487"/>
            <a:ext cx="4319025" cy="4319025"/>
          </a:xfrm>
          <a:prstGeom prst="rect">
            <a:avLst/>
          </a:prstGeom>
        </p:spPr>
      </p:pic>
      <p:sp>
        <p:nvSpPr>
          <p:cNvPr id="7" name="AutoShape 2" descr="https://fbcdn-sphotos-g-a.akamaihd.net/hphotos-ak-xaf1/v/t1.0-9/419712_10150557733896394_989840694_n.jpg?oh=0373174371d354b4ff2c08598fa184ad&amp;oe=54C0ACD8&amp;__gda__=1422781963_3ddbecf7752c5fb53af98a42b4d85b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0" name="Picture 9" descr="LOGO BD TEAM fondo neg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317222"/>
            <a:ext cx="7772400" cy="2223553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SISTEMA TRABAJANDO</a:t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TI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C31C98BF-5B28-914C-885A-9AE6621C4992}"/>
              </a:ext>
            </a:extLst>
          </p:cNvPr>
          <p:cNvSpPr txBox="1"/>
          <p:nvPr/>
        </p:nvSpPr>
        <p:spPr>
          <a:xfrm>
            <a:off x="179512" y="5949280"/>
            <a:ext cx="32403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i="1" dirty="0">
                <a:solidFill>
                  <a:schemeClr val="bg1"/>
                </a:solidFill>
              </a:rPr>
              <a:t>Bruno Buscaglia</a:t>
            </a:r>
          </a:p>
          <a:p>
            <a:r>
              <a:rPr lang="es-PE" b="1" i="1" dirty="0">
                <a:solidFill>
                  <a:srgbClr val="008AD7"/>
                </a:solidFill>
              </a:rPr>
              <a:t>ELITE LEADER</a:t>
            </a:r>
          </a:p>
        </p:txBody>
      </p:sp>
    </p:spTree>
    <p:extLst>
      <p:ext uri="{BB962C8B-B14F-4D97-AF65-F5344CB8AC3E}">
        <p14:creationId xmlns:p14="http://schemas.microsoft.com/office/powerpoint/2010/main" val="26554494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95"/>
            <a:ext cx="8229600" cy="747557"/>
          </a:xfrm>
        </p:spPr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DUPLICAR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14D1AC-293C-CA48-95D6-2D1BFEA2AA0F}"/>
              </a:ext>
            </a:extLst>
          </p:cNvPr>
          <p:cNvSpPr txBox="1"/>
          <p:nvPr/>
        </p:nvSpPr>
        <p:spPr>
          <a:xfrm>
            <a:off x="317122" y="5608420"/>
            <a:ext cx="746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i="1" dirty="0"/>
              <a:t>Es clave asegurar la correcta duplicación de tus nuevos socios, hacer Plan de Acción dentro de las 24 a 48 horas de afiliado; su arranque explosivo dentro de las 2 primeras semanas es determinante para que se mantenga conectado.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1957C5-7855-EE44-ABC2-0947B1138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840638"/>
            <a:ext cx="3168354" cy="3176724"/>
          </a:xfrm>
          <a:prstGeom prst="rect">
            <a:avLst/>
          </a:prstGeom>
        </p:spPr>
      </p:pic>
      <p:pic>
        <p:nvPicPr>
          <p:cNvPr id="7" name="Picture 7" descr="Picture1.png">
            <a:extLst>
              <a:ext uri="{FF2B5EF4-FFF2-40B4-BE49-F238E27FC236}">
                <a16:creationId xmlns:a16="http://schemas.microsoft.com/office/drawing/2014/main" id="{12326DD0-44AA-8440-A250-7ACFF66AF3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9" name="Picture 9" descr="LOGO BD TEAM fondo negro.png">
            <a:extLst>
              <a:ext uri="{FF2B5EF4-FFF2-40B4-BE49-F238E27FC236}">
                <a16:creationId xmlns:a16="http://schemas.microsoft.com/office/drawing/2014/main" id="{D6861D39-3D71-7D42-89A0-D6B6D03A4E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 descr="IMG_186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26339" r="42932" b="21575"/>
          <a:stretch/>
        </p:blipFill>
        <p:spPr>
          <a:xfrm>
            <a:off x="4239060" y="2708920"/>
            <a:ext cx="1286760" cy="138341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96899" y="2895259"/>
            <a:ext cx="7942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500" b="1" dirty="0">
                <a:solidFill>
                  <a:srgbClr val="0F7AB0"/>
                </a:solidFill>
                <a:latin typeface="Arial"/>
                <a:cs typeface="Arial"/>
              </a:rPr>
              <a:t>G R A     I A S</a:t>
            </a:r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pic>
        <p:nvPicPr>
          <p:cNvPr id="7" name="Picture 7" descr="Picture1.png">
            <a:extLst>
              <a:ext uri="{FF2B5EF4-FFF2-40B4-BE49-F238E27FC236}">
                <a16:creationId xmlns:a16="http://schemas.microsoft.com/office/drawing/2014/main" id="{D4C70856-EF6C-B344-A404-7C762D4D1F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9" name="Picture 9" descr="LOGO BD TEAM fondo negro.png">
            <a:extLst>
              <a:ext uri="{FF2B5EF4-FFF2-40B4-BE49-F238E27FC236}">
                <a16:creationId xmlns:a16="http://schemas.microsoft.com/office/drawing/2014/main" id="{FFCB2142-A91E-6148-9979-21BBC8DD7C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¿QUÉ ES UN SISTEMA?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7DB43F3-7A93-FD44-9A1D-43A427ECC326}"/>
              </a:ext>
            </a:extLst>
          </p:cNvPr>
          <p:cNvSpPr txBox="1">
            <a:spLocks/>
          </p:cNvSpPr>
          <p:nvPr/>
        </p:nvSpPr>
        <p:spPr>
          <a:xfrm>
            <a:off x="1289198" y="2223553"/>
            <a:ext cx="6565604" cy="279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 un conjunto de </a:t>
            </a: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HERRAMIENTAS </a:t>
            </a:r>
            <a:r>
              <a:rPr kumimoji="0" lang="es-ES" sz="3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(FÍSICAS Y VIRTUALES) </a:t>
            </a:r>
            <a:r>
              <a:rPr kumimoji="0" lang="es-ES" sz="3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 </a:t>
            </a: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ESTRUCTURAS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que que te permiten </a:t>
            </a: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apalancar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y crear </a:t>
            </a: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duplicación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en tu negocio.</a:t>
            </a:r>
          </a:p>
        </p:txBody>
      </p:sp>
      <p:pic>
        <p:nvPicPr>
          <p:cNvPr id="7" name="Picture 7" descr="Picture1.png">
            <a:extLst>
              <a:ext uri="{FF2B5EF4-FFF2-40B4-BE49-F238E27FC236}">
                <a16:creationId xmlns:a16="http://schemas.microsoft.com/office/drawing/2014/main" id="{A1578324-A67C-D64E-9E65-F1942F853C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8" name="Picture 9" descr="LOGO BD TEAM fondo negro.png">
            <a:extLst>
              <a:ext uri="{FF2B5EF4-FFF2-40B4-BE49-F238E27FC236}">
                <a16:creationId xmlns:a16="http://schemas.microsoft.com/office/drawing/2014/main" id="{3BBD641A-B88A-3E46-9567-DF476DBC40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¿POR QUÉ SEGUIR UN SISTEMA?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F04C68-EFB6-7F4F-A5BA-CF5B40AC6D45}"/>
              </a:ext>
            </a:extLst>
          </p:cNvPr>
          <p:cNvSpPr txBox="1"/>
          <p:nvPr/>
        </p:nvSpPr>
        <p:spPr>
          <a:xfrm>
            <a:off x="489500" y="3355517"/>
            <a:ext cx="816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dirty="0"/>
              <a:t>Hace que el negocio sea </a:t>
            </a:r>
            <a:r>
              <a:rPr lang="es-BO" sz="2200" b="1" dirty="0"/>
              <a:t>viable para todos</a:t>
            </a:r>
            <a:r>
              <a:rPr lang="es-BO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dirty="0"/>
              <a:t>Permite que </a:t>
            </a:r>
            <a:r>
              <a:rPr lang="es-BO" sz="2200" b="1" dirty="0"/>
              <a:t>te apoyes en tu línea de patrocinio</a:t>
            </a:r>
            <a:r>
              <a:rPr lang="es-BO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dirty="0"/>
              <a:t>Facilita el trabajo con </a:t>
            </a:r>
            <a:r>
              <a:rPr lang="es-BO" sz="2200" b="1" dirty="0"/>
              <a:t>líneas a distancia </a:t>
            </a:r>
            <a:r>
              <a:rPr lang="es-BO" sz="2200" dirty="0"/>
              <a:t>y con </a:t>
            </a:r>
            <a:r>
              <a:rPr lang="es-BO" sz="2200" b="1" dirty="0"/>
              <a:t>socios a profundidad</a:t>
            </a:r>
            <a:r>
              <a:rPr lang="es-BO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dirty="0"/>
              <a:t>Garantiza tus </a:t>
            </a:r>
            <a:r>
              <a:rPr lang="es-BO" sz="2200" b="1" dirty="0"/>
              <a:t>ingresos residuales</a:t>
            </a:r>
            <a:r>
              <a:rPr lang="es-BO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b="1" dirty="0"/>
              <a:t>Protege a tu gente </a:t>
            </a:r>
            <a:r>
              <a:rPr lang="es-BO" sz="2200" dirty="0"/>
              <a:t>de ellos mismo.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2200" dirty="0"/>
              <a:t>Los prospectos son </a:t>
            </a:r>
            <a:r>
              <a:rPr lang="es-BO" sz="2200" b="1" dirty="0"/>
              <a:t>más propensos a unirse</a:t>
            </a:r>
            <a:r>
              <a:rPr lang="es-BO" sz="2200" dirty="0"/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B56000-0C37-5742-AC1D-696D2B76A08F}"/>
              </a:ext>
            </a:extLst>
          </p:cNvPr>
          <p:cNvSpPr/>
          <p:nvPr/>
        </p:nvSpPr>
        <p:spPr>
          <a:xfrm>
            <a:off x="251520" y="5937031"/>
            <a:ext cx="797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i="1" dirty="0"/>
              <a:t>“El empleado trabaja para un sistema, el autoempleado es el sistema pero el verdadero dueño de negocio tiene un sistema que trabaja para él.”</a:t>
            </a:r>
          </a:p>
        </p:txBody>
      </p:sp>
      <p:pic>
        <p:nvPicPr>
          <p:cNvPr id="8" name="Picture 6" descr="our-team.png">
            <a:extLst>
              <a:ext uri="{FF2B5EF4-FFF2-40B4-BE49-F238E27FC236}">
                <a16:creationId xmlns:a16="http://schemas.microsoft.com/office/drawing/2014/main" id="{3B12FF49-4942-5245-A115-5027F04FEA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768" y="1258618"/>
            <a:ext cx="2698464" cy="1831101"/>
          </a:xfrm>
          <a:prstGeom prst="rect">
            <a:avLst/>
          </a:prstGeom>
        </p:spPr>
      </p:pic>
      <p:pic>
        <p:nvPicPr>
          <p:cNvPr id="9" name="Picture 7" descr="Picture1.png">
            <a:extLst>
              <a:ext uri="{FF2B5EF4-FFF2-40B4-BE49-F238E27FC236}">
                <a16:creationId xmlns:a16="http://schemas.microsoft.com/office/drawing/2014/main" id="{0DFF5213-6362-6E48-8F0F-E1C0782A7D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1" name="Picture 9" descr="LOGO BD TEAM fondo negro.png">
            <a:extLst>
              <a:ext uri="{FF2B5EF4-FFF2-40B4-BE49-F238E27FC236}">
                <a16:creationId xmlns:a16="http://schemas.microsoft.com/office/drawing/2014/main" id="{F6451E22-0D9B-0D48-BAA9-D4B9D962D5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002060"/>
                </a:solidFill>
              </a:rPr>
              <a:t>5 PASOS GENERALES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116AC1-4D87-504B-8E8A-A2C82D1E9852}"/>
              </a:ext>
            </a:extLst>
          </p:cNvPr>
          <p:cNvSpPr txBox="1"/>
          <p:nvPr/>
        </p:nvSpPr>
        <p:spPr>
          <a:xfrm>
            <a:off x="1079612" y="3413116"/>
            <a:ext cx="6984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BO" sz="2200" b="1" dirty="0"/>
              <a:t>Prospectar</a:t>
            </a:r>
            <a:r>
              <a:rPr lang="es-BO" sz="2200" dirty="0"/>
              <a:t> (conocer y filtrar personas)</a:t>
            </a:r>
          </a:p>
          <a:p>
            <a:pPr marL="342900" indent="-342900">
              <a:buFont typeface="+mj-lt"/>
              <a:buAutoNum type="arabicPeriod"/>
            </a:pPr>
            <a:r>
              <a:rPr lang="es-BO" sz="2200" b="1" dirty="0"/>
              <a:t>Invitar</a:t>
            </a:r>
            <a:r>
              <a:rPr lang="es-BO" sz="2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BO" sz="2200" b="1" dirty="0"/>
              <a:t>Presentar</a:t>
            </a:r>
            <a:r>
              <a:rPr lang="es-BO" sz="2200" dirty="0"/>
              <a:t> (oportunidad de negocio o productos)</a:t>
            </a:r>
          </a:p>
          <a:p>
            <a:pPr marL="342900" indent="-342900">
              <a:buFont typeface="+mj-lt"/>
              <a:buAutoNum type="arabicPeriod"/>
            </a:pPr>
            <a:r>
              <a:rPr lang="es-BO" sz="2200" b="1" dirty="0"/>
              <a:t>Hacer seguimiento y Concretar</a:t>
            </a:r>
          </a:p>
          <a:p>
            <a:pPr marL="342900" indent="-342900">
              <a:buFont typeface="+mj-lt"/>
              <a:buAutoNum type="arabicPeriod"/>
            </a:pPr>
            <a:r>
              <a:rPr lang="es-BO" sz="2200" b="1" dirty="0"/>
              <a:t>Duplicar</a:t>
            </a:r>
            <a:r>
              <a:rPr lang="es-BO" sz="2200" dirty="0"/>
              <a:t> (ayudar a iniciar a tu nuevo socio)</a:t>
            </a:r>
          </a:p>
        </p:txBody>
      </p:sp>
      <p:pic>
        <p:nvPicPr>
          <p:cNvPr id="7" name="Picture 6" descr="our-team.png">
            <a:extLst>
              <a:ext uri="{FF2B5EF4-FFF2-40B4-BE49-F238E27FC236}">
                <a16:creationId xmlns:a16="http://schemas.microsoft.com/office/drawing/2014/main" id="{4727037A-83E8-DA41-9BE2-C529AE39B9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768" y="1258618"/>
            <a:ext cx="2698464" cy="183110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F7C2300-0C13-A84E-9F92-C294E47905D1}"/>
              </a:ext>
            </a:extLst>
          </p:cNvPr>
          <p:cNvSpPr/>
          <p:nvPr/>
        </p:nvSpPr>
        <p:spPr>
          <a:xfrm>
            <a:off x="251520" y="593703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i="1" dirty="0"/>
              <a:t>Cada paso tiene </a:t>
            </a:r>
            <a:r>
              <a:rPr lang="es-PE" b="1" i="1" dirty="0"/>
              <a:t>herramientas</a:t>
            </a:r>
            <a:r>
              <a:rPr lang="es-PE" i="1" dirty="0"/>
              <a:t> y </a:t>
            </a:r>
            <a:r>
              <a:rPr lang="es-PE" b="1" i="1" dirty="0"/>
              <a:t>estructuras</a:t>
            </a:r>
            <a:r>
              <a:rPr lang="es-PE" i="1" dirty="0"/>
              <a:t> sistematizadas que te ayudarán a que el </a:t>
            </a:r>
            <a:r>
              <a:rPr lang="es-PE" b="1" i="1" dirty="0"/>
              <a:t>proceso de escala </a:t>
            </a:r>
            <a:r>
              <a:rPr lang="es-PE" i="1" dirty="0"/>
              <a:t>de un paso al suguiente sea más sencillo.</a:t>
            </a:r>
          </a:p>
        </p:txBody>
      </p:sp>
      <p:pic>
        <p:nvPicPr>
          <p:cNvPr id="9" name="Picture 7" descr="Picture1.png">
            <a:extLst>
              <a:ext uri="{FF2B5EF4-FFF2-40B4-BE49-F238E27FC236}">
                <a16:creationId xmlns:a16="http://schemas.microsoft.com/office/drawing/2014/main" id="{4B7E9F43-3642-4240-9EC5-CA85ED50C2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1" name="Picture 9" descr="LOGO BD TEAM fondo negro.png">
            <a:extLst>
              <a:ext uri="{FF2B5EF4-FFF2-40B4-BE49-F238E27FC236}">
                <a16:creationId xmlns:a16="http://schemas.microsoft.com/office/drawing/2014/main" id="{1DFE337F-4C1D-544C-B358-004DC4CC14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FA5B4E-E072-8C43-94C4-2B80C88DB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195"/>
            <a:ext cx="9144000" cy="5835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557"/>
          </a:xfrm>
        </p:spPr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PROCESO DE ESCALA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F3AAEA6-AD2A-1047-BEC4-D9F6A6CA97BC}"/>
              </a:ext>
            </a:extLst>
          </p:cNvPr>
          <p:cNvSpPr txBox="1"/>
          <p:nvPr/>
        </p:nvSpPr>
        <p:spPr>
          <a:xfrm>
            <a:off x="1647342" y="1835532"/>
            <a:ext cx="220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LISTA DE CONTACTOS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849B3B-53D7-244B-A329-A68E14A90E6A}"/>
              </a:ext>
            </a:extLst>
          </p:cNvPr>
          <p:cNvSpPr txBox="1"/>
          <p:nvPr/>
        </p:nvSpPr>
        <p:spPr>
          <a:xfrm>
            <a:off x="776323" y="2605199"/>
            <a:ext cx="18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1     PROSPECTAR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E637CF-AEB4-2E40-9B27-36C8DA78D6EF}"/>
              </a:ext>
            </a:extLst>
          </p:cNvPr>
          <p:cNvSpPr txBox="1"/>
          <p:nvPr/>
        </p:nvSpPr>
        <p:spPr>
          <a:xfrm>
            <a:off x="776323" y="3046528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2     INVITAR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993E59-C22F-784C-9C94-996E69ACC1B2}"/>
              </a:ext>
            </a:extLst>
          </p:cNvPr>
          <p:cNvSpPr txBox="1"/>
          <p:nvPr/>
        </p:nvSpPr>
        <p:spPr>
          <a:xfrm>
            <a:off x="776323" y="3487515"/>
            <a:ext cx="166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3     PRESENTAR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F3D1624-2D3F-2040-A804-49DFF07F0F6E}"/>
              </a:ext>
            </a:extLst>
          </p:cNvPr>
          <p:cNvSpPr txBox="1"/>
          <p:nvPr/>
        </p:nvSpPr>
        <p:spPr>
          <a:xfrm>
            <a:off x="776323" y="3934987"/>
            <a:ext cx="17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4     CONCRETAR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2420D9-F257-EC40-85E4-C813C7E4BF9F}"/>
              </a:ext>
            </a:extLst>
          </p:cNvPr>
          <p:cNvSpPr txBox="1"/>
          <p:nvPr/>
        </p:nvSpPr>
        <p:spPr>
          <a:xfrm>
            <a:off x="776323" y="4369489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5     DUPLICAR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2CE651-3A8F-6E4B-8E30-B593DBB019B7}"/>
              </a:ext>
            </a:extLst>
          </p:cNvPr>
          <p:cNvSpPr txBox="1"/>
          <p:nvPr/>
        </p:nvSpPr>
        <p:spPr>
          <a:xfrm>
            <a:off x="3847410" y="2766316"/>
            <a:ext cx="143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1600" b="1" dirty="0">
                <a:solidFill>
                  <a:schemeClr val="bg1"/>
                </a:solidFill>
              </a:rPr>
              <a:t>PRECONTACTO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5C31AE-EE29-4E44-B055-B0C477F524B7}"/>
              </a:ext>
            </a:extLst>
          </p:cNvPr>
          <p:cNvSpPr txBox="1"/>
          <p:nvPr/>
        </p:nvSpPr>
        <p:spPr>
          <a:xfrm>
            <a:off x="3551335" y="3207645"/>
            <a:ext cx="203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1600" b="1" dirty="0">
                <a:solidFill>
                  <a:schemeClr val="bg1"/>
                </a:solidFill>
              </a:rPr>
              <a:t>LLAMADA | MENSAJE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F5AC53-9E20-E74F-AF20-858538175266}"/>
              </a:ext>
            </a:extLst>
          </p:cNvPr>
          <p:cNvSpPr txBox="1"/>
          <p:nvPr/>
        </p:nvSpPr>
        <p:spPr>
          <a:xfrm>
            <a:off x="3900597" y="3648632"/>
            <a:ext cx="13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1600" b="1" dirty="0">
                <a:solidFill>
                  <a:schemeClr val="bg1"/>
                </a:solidFill>
              </a:rPr>
              <a:t>VIDEOS | PPT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D2B9D1-D75D-154D-9094-65FECD55F2AC}"/>
              </a:ext>
            </a:extLst>
          </p:cNvPr>
          <p:cNvSpPr txBox="1"/>
          <p:nvPr/>
        </p:nvSpPr>
        <p:spPr>
          <a:xfrm>
            <a:off x="3846608" y="4096104"/>
            <a:ext cx="1441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1600" b="1" dirty="0">
                <a:solidFill>
                  <a:schemeClr val="bg1"/>
                </a:solidFill>
              </a:rPr>
              <a:t>VIDEOS | 2 A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20AA0DA-1DC9-C14B-A56C-9B8FF95CEC36}"/>
              </a:ext>
            </a:extLst>
          </p:cNvPr>
          <p:cNvSpPr txBox="1"/>
          <p:nvPr/>
        </p:nvSpPr>
        <p:spPr>
          <a:xfrm>
            <a:off x="4295285" y="4530606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1600" b="1" dirty="0">
                <a:solidFill>
                  <a:schemeClr val="bg1"/>
                </a:solidFill>
              </a:rPr>
              <a:t>PDA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9DDE24-C1BC-0846-9668-FF7D5EFB58A7}"/>
              </a:ext>
            </a:extLst>
          </p:cNvPr>
          <p:cNvSpPr txBox="1"/>
          <p:nvPr/>
        </p:nvSpPr>
        <p:spPr>
          <a:xfrm>
            <a:off x="5827870" y="2889426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800" b="1" dirty="0"/>
              <a:t>INTERESADO | NO INTERESADO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0D93215-B2A7-0C49-9441-D478D6A52D44}"/>
              </a:ext>
            </a:extLst>
          </p:cNvPr>
          <p:cNvSpPr txBox="1"/>
          <p:nvPr/>
        </p:nvSpPr>
        <p:spPr>
          <a:xfrm>
            <a:off x="5827866" y="3330755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800" b="1" dirty="0"/>
              <a:t>INTERESADO | NO INTERESADO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A88F37-B5BA-F842-A5E5-2A83ABB561D8}"/>
              </a:ext>
            </a:extLst>
          </p:cNvPr>
          <p:cNvSpPr txBox="1"/>
          <p:nvPr/>
        </p:nvSpPr>
        <p:spPr>
          <a:xfrm>
            <a:off x="5827867" y="3771742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800" b="1" dirty="0"/>
              <a:t>INTERESADO | NO INTERESADO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A89DA7B-B7CE-7D47-81C6-BBD852272094}"/>
              </a:ext>
            </a:extLst>
          </p:cNvPr>
          <p:cNvSpPr txBox="1"/>
          <p:nvPr/>
        </p:nvSpPr>
        <p:spPr>
          <a:xfrm>
            <a:off x="5827867" y="4219214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800" b="1" dirty="0"/>
              <a:t>INTERESADO | NO INTERESADO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9C4096-EF03-F146-8884-DF0B670E00DE}"/>
              </a:ext>
            </a:extLst>
          </p:cNvPr>
          <p:cNvSpPr txBox="1"/>
          <p:nvPr/>
        </p:nvSpPr>
        <p:spPr>
          <a:xfrm>
            <a:off x="5827864" y="4653716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sz="800" b="1" dirty="0"/>
              <a:t>INTERESADO | NO INTERESADO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F1BC5DD-56EF-BA4D-B571-A4DBE5DC0FC4}"/>
              </a:ext>
            </a:extLst>
          </p:cNvPr>
          <p:cNvCxnSpPr>
            <a:cxnSpLocks/>
          </p:cNvCxnSpPr>
          <p:nvPr/>
        </p:nvCxnSpPr>
        <p:spPr>
          <a:xfrm flipH="1">
            <a:off x="5771961" y="3068951"/>
            <a:ext cx="456223" cy="9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D20C162-6EAF-EE4A-950A-E31F9D75681E}"/>
              </a:ext>
            </a:extLst>
          </p:cNvPr>
          <p:cNvCxnSpPr>
            <a:cxnSpLocks/>
          </p:cNvCxnSpPr>
          <p:nvPr/>
        </p:nvCxnSpPr>
        <p:spPr>
          <a:xfrm flipV="1">
            <a:off x="6900432" y="2870737"/>
            <a:ext cx="551888" cy="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8A39874-A68B-CA45-B3CE-1B20D1F5710E}"/>
              </a:ext>
            </a:extLst>
          </p:cNvPr>
          <p:cNvCxnSpPr>
            <a:cxnSpLocks/>
          </p:cNvCxnSpPr>
          <p:nvPr/>
        </p:nvCxnSpPr>
        <p:spPr>
          <a:xfrm flipH="1">
            <a:off x="5580112" y="3510202"/>
            <a:ext cx="648073" cy="10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DAB14DC-2A43-4D42-8BA9-4CDE77917B0C}"/>
              </a:ext>
            </a:extLst>
          </p:cNvPr>
          <p:cNvCxnSpPr>
            <a:cxnSpLocks/>
          </p:cNvCxnSpPr>
          <p:nvPr/>
        </p:nvCxnSpPr>
        <p:spPr>
          <a:xfrm flipV="1">
            <a:off x="6900432" y="3311988"/>
            <a:ext cx="551888" cy="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BA9766B-3977-164D-8E73-6AD15E000210}"/>
              </a:ext>
            </a:extLst>
          </p:cNvPr>
          <p:cNvCxnSpPr>
            <a:cxnSpLocks/>
          </p:cNvCxnSpPr>
          <p:nvPr/>
        </p:nvCxnSpPr>
        <p:spPr>
          <a:xfrm flipH="1">
            <a:off x="5436096" y="3940821"/>
            <a:ext cx="792089" cy="11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F8FD118-DC14-084C-B894-D9F161228EEB}"/>
              </a:ext>
            </a:extLst>
          </p:cNvPr>
          <p:cNvCxnSpPr>
            <a:cxnSpLocks/>
          </p:cNvCxnSpPr>
          <p:nvPr/>
        </p:nvCxnSpPr>
        <p:spPr>
          <a:xfrm flipV="1">
            <a:off x="6900432" y="3742607"/>
            <a:ext cx="551888" cy="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A8BB3F4-1CCE-044A-B84C-2A29775254F1}"/>
              </a:ext>
            </a:extLst>
          </p:cNvPr>
          <p:cNvCxnSpPr>
            <a:cxnSpLocks/>
          </p:cNvCxnSpPr>
          <p:nvPr/>
        </p:nvCxnSpPr>
        <p:spPr>
          <a:xfrm flipH="1">
            <a:off x="5329426" y="4392705"/>
            <a:ext cx="898759" cy="10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1D386AAB-1E66-184D-BE67-9897D9C6F2F9}"/>
              </a:ext>
            </a:extLst>
          </p:cNvPr>
          <p:cNvCxnSpPr>
            <a:cxnSpLocks/>
          </p:cNvCxnSpPr>
          <p:nvPr/>
        </p:nvCxnSpPr>
        <p:spPr>
          <a:xfrm flipV="1">
            <a:off x="6900432" y="4194491"/>
            <a:ext cx="551888" cy="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1EE01040-D54C-EF46-8D00-46992BEB59EA}"/>
              </a:ext>
            </a:extLst>
          </p:cNvPr>
          <p:cNvCxnSpPr>
            <a:cxnSpLocks/>
          </p:cNvCxnSpPr>
          <p:nvPr/>
        </p:nvCxnSpPr>
        <p:spPr>
          <a:xfrm flipH="1">
            <a:off x="4788024" y="4833956"/>
            <a:ext cx="1440161" cy="79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D2797FAC-6FD9-9549-A268-D5F30A1849A7}"/>
              </a:ext>
            </a:extLst>
          </p:cNvPr>
          <p:cNvCxnSpPr>
            <a:cxnSpLocks/>
          </p:cNvCxnSpPr>
          <p:nvPr/>
        </p:nvCxnSpPr>
        <p:spPr>
          <a:xfrm flipV="1">
            <a:off x="6900432" y="4635742"/>
            <a:ext cx="551888" cy="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31D2B1C-6F4E-744D-8640-FE077FDC731F}"/>
              </a:ext>
            </a:extLst>
          </p:cNvPr>
          <p:cNvSpPr txBox="1"/>
          <p:nvPr/>
        </p:nvSpPr>
        <p:spPr>
          <a:xfrm>
            <a:off x="7497854" y="26278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CP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FB1EFA6-B3C1-DF4A-85D4-0B2B992B6601}"/>
              </a:ext>
            </a:extLst>
          </p:cNvPr>
          <p:cNvSpPr txBox="1"/>
          <p:nvPr/>
        </p:nvSpPr>
        <p:spPr>
          <a:xfrm>
            <a:off x="7497854" y="306914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CP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0EE236E-F7B7-4940-8513-91DC857ED7E2}"/>
              </a:ext>
            </a:extLst>
          </p:cNvPr>
          <p:cNvSpPr txBox="1"/>
          <p:nvPr/>
        </p:nvSpPr>
        <p:spPr>
          <a:xfrm>
            <a:off x="7497854" y="351013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CP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6564356-C0C1-D241-A3DE-592CD5622525}"/>
              </a:ext>
            </a:extLst>
          </p:cNvPr>
          <p:cNvSpPr txBox="1"/>
          <p:nvPr/>
        </p:nvSpPr>
        <p:spPr>
          <a:xfrm>
            <a:off x="7497854" y="39576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CP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ECBD379-46C2-7D43-9B03-1F0B19FF7A31}"/>
              </a:ext>
            </a:extLst>
          </p:cNvPr>
          <p:cNvSpPr txBox="1"/>
          <p:nvPr/>
        </p:nvSpPr>
        <p:spPr>
          <a:xfrm>
            <a:off x="7497854" y="439210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CP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BED17E5-DF6F-6148-857B-278D70490F6A}"/>
              </a:ext>
            </a:extLst>
          </p:cNvPr>
          <p:cNvSpPr txBox="1"/>
          <p:nvPr/>
        </p:nvSpPr>
        <p:spPr>
          <a:xfrm>
            <a:off x="4932040" y="6395930"/>
            <a:ext cx="224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SOCIOS CORREDORES</a:t>
            </a:r>
          </a:p>
        </p:txBody>
      </p:sp>
      <p:pic>
        <p:nvPicPr>
          <p:cNvPr id="43" name="Picture 7" descr="Picture1.png">
            <a:extLst>
              <a:ext uri="{FF2B5EF4-FFF2-40B4-BE49-F238E27FC236}">
                <a16:creationId xmlns:a16="http://schemas.microsoft.com/office/drawing/2014/main" id="{1FDFBFD0-32ED-BA4A-88CD-1B90B2A87E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44" name="Picture 9" descr="LOGO BD TEAM fondo negro.png">
            <a:extLst>
              <a:ext uri="{FF2B5EF4-FFF2-40B4-BE49-F238E27FC236}">
                <a16:creationId xmlns:a16="http://schemas.microsoft.com/office/drawing/2014/main" id="{C70E3083-C068-ED4F-8AC8-8A9BB0EAE2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47557"/>
          </a:xfrm>
        </p:spPr>
        <p:txBody>
          <a:bodyPr>
            <a:normAutofit fontScale="90000"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PROSPECTAR</a:t>
            </a:r>
            <a:br>
              <a:rPr lang="es-PE" sz="3800" b="1" dirty="0">
                <a:solidFill>
                  <a:srgbClr val="002060"/>
                </a:solidFill>
              </a:rPr>
            </a:br>
            <a:r>
              <a:rPr lang="es-PE" sz="1700" b="1" dirty="0">
                <a:solidFill>
                  <a:srgbClr val="002060"/>
                </a:solidFill>
              </a:rPr>
              <a:t>CONOCER Y FILTRAR PERSONAS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13651C-FD80-6A47-B5B8-86D5CBE0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035400"/>
            <a:ext cx="2438400" cy="32766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0DD0B1D-7359-5A43-BB2D-A7918FF27080}"/>
              </a:ext>
            </a:extLst>
          </p:cNvPr>
          <p:cNvCxnSpPr>
            <a:cxnSpLocks/>
          </p:cNvCxnSpPr>
          <p:nvPr/>
        </p:nvCxnSpPr>
        <p:spPr>
          <a:xfrm flipV="1">
            <a:off x="3092988" y="2348880"/>
            <a:ext cx="138430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B775BA5-DBB2-E84D-A6F6-F3611BD4C902}"/>
              </a:ext>
            </a:extLst>
          </p:cNvPr>
          <p:cNvSpPr txBox="1"/>
          <p:nvPr/>
        </p:nvSpPr>
        <p:spPr>
          <a:xfrm>
            <a:off x="4572000" y="2025714"/>
            <a:ext cx="34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De preferencia productos de </a:t>
            </a:r>
            <a:r>
              <a:rPr lang="es-BO" b="1" dirty="0"/>
              <a:t>efecto inmediato</a:t>
            </a:r>
            <a:r>
              <a:rPr lang="es-BO" dirty="0"/>
              <a:t> y de </a:t>
            </a:r>
            <a:r>
              <a:rPr lang="es-BO" b="1" dirty="0"/>
              <a:t>excelente sabor</a:t>
            </a:r>
            <a:r>
              <a:rPr lang="es-BO" dirty="0"/>
              <a:t>.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9FE6430-70A0-2443-86F3-1B5E3F4B619E}"/>
              </a:ext>
            </a:extLst>
          </p:cNvPr>
          <p:cNvCxnSpPr>
            <a:cxnSpLocks/>
          </p:cNvCxnSpPr>
          <p:nvPr/>
        </p:nvCxnSpPr>
        <p:spPr>
          <a:xfrm flipV="1">
            <a:off x="3092988" y="3673700"/>
            <a:ext cx="1384300" cy="77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43B21A-2802-E24A-84CE-696122F62D26}"/>
              </a:ext>
            </a:extLst>
          </p:cNvPr>
          <p:cNvSpPr txBox="1"/>
          <p:nvPr/>
        </p:nvSpPr>
        <p:spPr>
          <a:xfrm>
            <a:off x="4572000" y="2852936"/>
            <a:ext cx="3490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No existe una sola herramienta de filtro que se adapte al perfil de todas las personas, conoce todas las opciones que tenemos y </a:t>
            </a:r>
            <a:r>
              <a:rPr lang="es-BO" b="1" dirty="0"/>
              <a:t>usa tu criterio con cada prospecto</a:t>
            </a:r>
            <a:r>
              <a:rPr lang="es-BO" dirty="0"/>
              <a:t>.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614E6F5-433F-304C-B3A9-1893B030C1C9}"/>
              </a:ext>
            </a:extLst>
          </p:cNvPr>
          <p:cNvCxnSpPr>
            <a:cxnSpLocks/>
          </p:cNvCxnSpPr>
          <p:nvPr/>
        </p:nvCxnSpPr>
        <p:spPr>
          <a:xfrm>
            <a:off x="3092988" y="4989937"/>
            <a:ext cx="1408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9E5E4-45C1-2C4A-B257-A8A23E53ED3F}"/>
              </a:ext>
            </a:extLst>
          </p:cNvPr>
          <p:cNvSpPr txBox="1"/>
          <p:nvPr/>
        </p:nvSpPr>
        <p:spPr>
          <a:xfrm>
            <a:off x="4572000" y="4560636"/>
            <a:ext cx="3490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Hoy en día tus redes sociales son tu principal tarjeta de presentación; </a:t>
            </a:r>
            <a:r>
              <a:rPr lang="es-BO" b="1" dirty="0"/>
              <a:t>cuelga contenido coherente</a:t>
            </a:r>
            <a:r>
              <a:rPr lang="es-BO" dirty="0"/>
              <a:t> con nuestra propuesta, tu perfil personal no es un catálogo.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96549C-85AA-8943-9827-E8BE46B25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39" b="11959"/>
          <a:stretch/>
        </p:blipFill>
        <p:spPr>
          <a:xfrm>
            <a:off x="1331640" y="5255753"/>
            <a:ext cx="1253501" cy="794740"/>
          </a:xfrm>
          <a:prstGeom prst="rect">
            <a:avLst/>
          </a:prstGeom>
        </p:spPr>
      </p:pic>
      <p:pic>
        <p:nvPicPr>
          <p:cNvPr id="15" name="Picture 7" descr="Picture1.png">
            <a:extLst>
              <a:ext uri="{FF2B5EF4-FFF2-40B4-BE49-F238E27FC236}">
                <a16:creationId xmlns:a16="http://schemas.microsoft.com/office/drawing/2014/main" id="{3A91E496-D46F-624B-9C8D-F10EC6FCA7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8" name="Picture 9" descr="LOGO BD TEAM fondo negro.png">
            <a:extLst>
              <a:ext uri="{FF2B5EF4-FFF2-40B4-BE49-F238E27FC236}">
                <a16:creationId xmlns:a16="http://schemas.microsoft.com/office/drawing/2014/main" id="{700CAB51-DDE5-3041-AC0E-F062F18071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95"/>
            <a:ext cx="8229600" cy="747557"/>
          </a:xfrm>
        </p:spPr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INVITAR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5C57C7-9B1F-8D44-BAA7-80E14A871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39" b="11959"/>
          <a:stretch/>
        </p:blipFill>
        <p:spPr>
          <a:xfrm>
            <a:off x="775952" y="2009573"/>
            <a:ext cx="3975100" cy="2520280"/>
          </a:xfrm>
          <a:prstGeom prst="rect">
            <a:avLst/>
          </a:prstGeom>
        </p:spPr>
      </p:pic>
      <p:sp>
        <p:nvSpPr>
          <p:cNvPr id="5" name="Cerrar llave 4">
            <a:extLst>
              <a:ext uri="{FF2B5EF4-FFF2-40B4-BE49-F238E27FC236}">
                <a16:creationId xmlns:a16="http://schemas.microsoft.com/office/drawing/2014/main" id="{1F6BE28C-DCCA-B846-8E2F-BBA3B5A14AE8}"/>
              </a:ext>
            </a:extLst>
          </p:cNvPr>
          <p:cNvSpPr/>
          <p:nvPr/>
        </p:nvSpPr>
        <p:spPr>
          <a:xfrm>
            <a:off x="4958692" y="1916832"/>
            <a:ext cx="504056" cy="273630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C36E96-C6E6-D04C-AD4F-944B891D7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8" t="6068" r="6748" b="6068"/>
          <a:stretch/>
        </p:blipFill>
        <p:spPr>
          <a:xfrm>
            <a:off x="7129264" y="2655404"/>
            <a:ext cx="1259160" cy="1259160"/>
          </a:xfrm>
          <a:prstGeom prst="ellipse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0FB075-7194-E04F-B6C1-EB15CA017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748" y="2570471"/>
            <a:ext cx="1600326" cy="139848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14D1AC-293C-CA48-95D6-2D1BFEA2AA0F}"/>
              </a:ext>
            </a:extLst>
          </p:cNvPr>
          <p:cNvSpPr txBox="1"/>
          <p:nvPr/>
        </p:nvSpPr>
        <p:spPr>
          <a:xfrm>
            <a:off x="317122" y="5608420"/>
            <a:ext cx="746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i="1" dirty="0"/>
              <a:t>Una vez que has filtrado y encuentras a un buen prospecto, invítalo a conocer la propuesta y evaluar si es o no es para él. No des información detallada, los detalles los podrán ver en la presentación.</a:t>
            </a:r>
          </a:p>
        </p:txBody>
      </p:sp>
      <p:pic>
        <p:nvPicPr>
          <p:cNvPr id="11" name="Picture 7" descr="Picture1.png">
            <a:extLst>
              <a:ext uri="{FF2B5EF4-FFF2-40B4-BE49-F238E27FC236}">
                <a16:creationId xmlns:a16="http://schemas.microsoft.com/office/drawing/2014/main" id="{A89E20D1-04B7-744A-87EE-D5E1AFCCB8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2" name="Picture 9" descr="LOGO BD TEAM fondo negro.png">
            <a:extLst>
              <a:ext uri="{FF2B5EF4-FFF2-40B4-BE49-F238E27FC236}">
                <a16:creationId xmlns:a16="http://schemas.microsoft.com/office/drawing/2014/main" id="{15681D7F-3599-FB48-8DF1-B09CE687B2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95"/>
            <a:ext cx="8229600" cy="747557"/>
          </a:xfrm>
        </p:spPr>
        <p:txBody>
          <a:bodyPr>
            <a:normAutofit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PRESENTAR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14D1AC-293C-CA48-95D6-2D1BFEA2AA0F}"/>
              </a:ext>
            </a:extLst>
          </p:cNvPr>
          <p:cNvSpPr txBox="1"/>
          <p:nvPr/>
        </p:nvSpPr>
        <p:spPr>
          <a:xfrm>
            <a:off x="323528" y="6272667"/>
            <a:ext cx="74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i="1" dirty="0"/>
              <a:t>Usar estrategia multicanal, aprovechando la tecnología de video conferencias.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AF156EB-4F76-6545-98E7-BE214FCF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" y="1661666"/>
            <a:ext cx="3187700" cy="35687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AB0C22A-EB37-0445-8222-1E677D4A56BF}"/>
              </a:ext>
            </a:extLst>
          </p:cNvPr>
          <p:cNvCxnSpPr>
            <a:cxnSpLocks/>
          </p:cNvCxnSpPr>
          <p:nvPr/>
        </p:nvCxnSpPr>
        <p:spPr>
          <a:xfrm flipV="1">
            <a:off x="3547740" y="1960619"/>
            <a:ext cx="138430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0D7094-88BD-5146-8523-EDFAF09D8B1E}"/>
              </a:ext>
            </a:extLst>
          </p:cNvPr>
          <p:cNvSpPr txBox="1"/>
          <p:nvPr/>
        </p:nvSpPr>
        <p:spPr>
          <a:xfrm>
            <a:off x="4945203" y="1655371"/>
            <a:ext cx="362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Una presentación básica que puede darse en cualquier espacio.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4A55ED9-C438-2041-9683-DF098006D07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547740" y="3245925"/>
            <a:ext cx="1397462" cy="99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90EBD9-1B97-3A49-8E53-9A28EC82F604}"/>
              </a:ext>
            </a:extLst>
          </p:cNvPr>
          <p:cNvSpPr txBox="1"/>
          <p:nvPr/>
        </p:nvSpPr>
        <p:spPr>
          <a:xfrm>
            <a:off x="4945202" y="2784260"/>
            <a:ext cx="3947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Home meeting, la forma más duplicable de expandir el negocio cuando estás iniciando.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79E6DC6-9829-0A47-A9DB-E2CD5E6A362D}"/>
              </a:ext>
            </a:extLst>
          </p:cNvPr>
          <p:cNvCxnSpPr>
            <a:cxnSpLocks/>
          </p:cNvCxnSpPr>
          <p:nvPr/>
        </p:nvCxnSpPr>
        <p:spPr>
          <a:xfrm flipV="1">
            <a:off x="3547740" y="4581128"/>
            <a:ext cx="1397462" cy="38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1C179-ABE0-3F40-B7B3-64F25EC9CC99}"/>
              </a:ext>
            </a:extLst>
          </p:cNvPr>
          <p:cNvSpPr txBox="1"/>
          <p:nvPr/>
        </p:nvSpPr>
        <p:spPr>
          <a:xfrm>
            <a:off x="5004048" y="4396462"/>
            <a:ext cx="297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Siempre tener virtual y físico</a:t>
            </a:r>
          </a:p>
        </p:txBody>
      </p:sp>
      <p:pic>
        <p:nvPicPr>
          <p:cNvPr id="16" name="Picture 7" descr="Picture1.png">
            <a:extLst>
              <a:ext uri="{FF2B5EF4-FFF2-40B4-BE49-F238E27FC236}">
                <a16:creationId xmlns:a16="http://schemas.microsoft.com/office/drawing/2014/main" id="{C9D141FB-FB12-274F-A7CE-614DD4D3C8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18" name="Picture 9" descr="LOGO BD TEAM fondo negro.png">
            <a:extLst>
              <a:ext uri="{FF2B5EF4-FFF2-40B4-BE49-F238E27FC236}">
                <a16:creationId xmlns:a16="http://schemas.microsoft.com/office/drawing/2014/main" id="{2F3F924A-E025-3F4B-BB12-074B5886F0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8E8963-5154-FB43-AD94-D96C0948F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" y="2187344"/>
            <a:ext cx="31369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95"/>
            <a:ext cx="8229600" cy="747557"/>
          </a:xfrm>
        </p:spPr>
        <p:txBody>
          <a:bodyPr>
            <a:normAutofit fontScale="90000"/>
          </a:bodyPr>
          <a:lstStyle/>
          <a:p>
            <a:r>
              <a:rPr lang="es-PE" sz="3800" b="1" dirty="0">
                <a:solidFill>
                  <a:srgbClr val="002060"/>
                </a:solidFill>
              </a:rPr>
              <a:t>CONCRETAR</a:t>
            </a:r>
            <a:br>
              <a:rPr lang="es-PE" sz="3800" b="1" dirty="0">
                <a:solidFill>
                  <a:srgbClr val="002060"/>
                </a:solidFill>
              </a:rPr>
            </a:br>
            <a:r>
              <a:rPr lang="es-PE" sz="1700" b="1" dirty="0">
                <a:solidFill>
                  <a:srgbClr val="002060"/>
                </a:solidFill>
              </a:rPr>
              <a:t>HACER SEGUIMIENTO</a:t>
            </a: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4653136"/>
            <a:ext cx="1981200" cy="22235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14D1AC-293C-CA48-95D6-2D1BFEA2AA0F}"/>
              </a:ext>
            </a:extLst>
          </p:cNvPr>
          <p:cNvSpPr txBox="1"/>
          <p:nvPr/>
        </p:nvSpPr>
        <p:spPr>
          <a:xfrm>
            <a:off x="323528" y="6272667"/>
            <a:ext cx="74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i="1" dirty="0"/>
              <a:t>Siempre tener adicionalmente información de los productos.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AB0C22A-EB37-0445-8222-1E677D4A56BF}"/>
              </a:ext>
            </a:extLst>
          </p:cNvPr>
          <p:cNvCxnSpPr>
            <a:cxnSpLocks/>
          </p:cNvCxnSpPr>
          <p:nvPr/>
        </p:nvCxnSpPr>
        <p:spPr>
          <a:xfrm flipV="1">
            <a:off x="3275856" y="1960619"/>
            <a:ext cx="1656184" cy="181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0D7094-88BD-5146-8523-EDFAF09D8B1E}"/>
              </a:ext>
            </a:extLst>
          </p:cNvPr>
          <p:cNvSpPr txBox="1"/>
          <p:nvPr/>
        </p:nvSpPr>
        <p:spPr>
          <a:xfrm>
            <a:off x="4945203" y="1655371"/>
            <a:ext cx="337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Cuando es un prospecto numérico y de análisis, o tiene experiencia en MLM.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4A55ED9-C438-2041-9683-DF098006D07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547740" y="3107426"/>
            <a:ext cx="1397462" cy="113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90EBD9-1B97-3A49-8E53-9A28EC82F604}"/>
              </a:ext>
            </a:extLst>
          </p:cNvPr>
          <p:cNvSpPr txBox="1"/>
          <p:nvPr/>
        </p:nvSpPr>
        <p:spPr>
          <a:xfrm>
            <a:off x="4945202" y="2784260"/>
            <a:ext cx="394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Cuando es un prospecto que le llama la atención es Lifestyle.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79E6DC6-9829-0A47-A9DB-E2CD5E6A362D}"/>
              </a:ext>
            </a:extLst>
          </p:cNvPr>
          <p:cNvCxnSpPr>
            <a:cxnSpLocks/>
          </p:cNvCxnSpPr>
          <p:nvPr/>
        </p:nvCxnSpPr>
        <p:spPr>
          <a:xfrm flipV="1">
            <a:off x="3547740" y="4581128"/>
            <a:ext cx="1397462" cy="38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1C179-ABE0-3F40-B7B3-64F25EC9CC99}"/>
              </a:ext>
            </a:extLst>
          </p:cNvPr>
          <p:cNvSpPr txBox="1"/>
          <p:nvPr/>
        </p:nvSpPr>
        <p:spPr>
          <a:xfrm>
            <a:off x="5004048" y="4240431"/>
            <a:ext cx="297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Cuando quieran conocer más la visión de Fuxion.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ECC82CC-3753-F548-9459-851FD626A6CE}"/>
              </a:ext>
            </a:extLst>
          </p:cNvPr>
          <p:cNvCxnSpPr>
            <a:cxnSpLocks/>
          </p:cNvCxnSpPr>
          <p:nvPr/>
        </p:nvCxnSpPr>
        <p:spPr>
          <a:xfrm flipV="1">
            <a:off x="3502585" y="4467156"/>
            <a:ext cx="1429455" cy="20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7" descr="Picture1.png">
            <a:extLst>
              <a:ext uri="{FF2B5EF4-FFF2-40B4-BE49-F238E27FC236}">
                <a16:creationId xmlns:a16="http://schemas.microsoft.com/office/drawing/2014/main" id="{D6AE98C7-19B2-5245-9E8A-ADBA9A1AEF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56824" cy="2651541"/>
          </a:xfrm>
          <a:prstGeom prst="rect">
            <a:avLst/>
          </a:prstGeom>
        </p:spPr>
      </p:pic>
      <p:pic>
        <p:nvPicPr>
          <p:cNvPr id="20" name="Picture 9" descr="LOGO BD TEAM fondo negro.png">
            <a:extLst>
              <a:ext uri="{FF2B5EF4-FFF2-40B4-BE49-F238E27FC236}">
                <a16:creationId xmlns:a16="http://schemas.microsoft.com/office/drawing/2014/main" id="{85C56B82-61C5-2E4E-A24F-D72D9C6414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57166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9642</TotalTime>
  <Words>498</Words>
  <Application>Microsoft Macintosh PowerPoint</Application>
  <PresentationFormat>Presentación en pantalla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UN SISTEMA TRABAJANDO PARA TI</vt:lpstr>
      <vt:lpstr>¿QUÉ ES UN SISTEMA?</vt:lpstr>
      <vt:lpstr>¿POR QUÉ SEGUIR UN SISTEMA?</vt:lpstr>
      <vt:lpstr>5 PASOS GENERALES</vt:lpstr>
      <vt:lpstr>PROCESO DE ESCALA</vt:lpstr>
      <vt:lpstr>PROSPECTAR CONOCER Y FILTRAR PERSONAS</vt:lpstr>
      <vt:lpstr>INVITAR</vt:lpstr>
      <vt:lpstr>PRESENTAR</vt:lpstr>
      <vt:lpstr>CONCRETAR HACER SEGUIMIENTO</vt:lpstr>
      <vt:lpstr>DUPLICAR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Acción</dc:title>
  <dc:creator>Luffi</dc:creator>
  <cp:lastModifiedBy>Microsoft Office User</cp:lastModifiedBy>
  <cp:revision>335</cp:revision>
  <dcterms:created xsi:type="dcterms:W3CDTF">2014-03-03T03:09:07Z</dcterms:created>
  <dcterms:modified xsi:type="dcterms:W3CDTF">2022-03-08T15:57:58Z</dcterms:modified>
</cp:coreProperties>
</file>